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4" r:id="rId4"/>
    <p:sldId id="276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5AA4E81-4746-467A-8972-8E42FE5D7DCA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F5709FD-F09A-404C-8175-B7A9F9882B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371601"/>
            <a:ext cx="5723468" cy="685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Thursday, August 9, 2012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47800" y="2209800"/>
                <a:ext cx="6248400" cy="3050822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No TISK Problems Today: </a:t>
                </a:r>
                <a:br>
                  <a:rPr lang="en-US" dirty="0" smtClean="0"/>
                </a:br>
                <a:r>
                  <a:rPr lang="en-US" sz="2000" dirty="0" smtClean="0"/>
                  <a:t>Use this time to check your homework answers</a:t>
                </a:r>
                <a:endParaRPr lang="en-US" dirty="0"/>
              </a:p>
              <a:p>
                <a:pPr algn="l"/>
                <a:r>
                  <a:rPr lang="en-US" sz="2000" dirty="0" smtClean="0"/>
                  <a:t>31) 49 in</a:t>
                </a:r>
                <a:r>
                  <a:rPr lang="en-US" sz="2000" baseline="30000" dirty="0" smtClean="0"/>
                  <a:t>2</a:t>
                </a:r>
                <a:r>
                  <a:rPr lang="en-US" sz="2000" dirty="0" smtClean="0"/>
                  <a:t>, 7 in.</a:t>
                </a:r>
              </a:p>
              <a:p>
                <a:pPr algn="l"/>
                <a:r>
                  <a:rPr lang="en-US" sz="2000" dirty="0" smtClean="0"/>
                  <a:t>33) 64 ft</a:t>
                </a:r>
                <a:r>
                  <a:rPr lang="en-US" sz="2000" baseline="30000" dirty="0"/>
                  <a:t>2</a:t>
                </a:r>
                <a:r>
                  <a:rPr lang="en-US" sz="2000" dirty="0" smtClean="0"/>
                  <a:t>, 8 ft.</a:t>
                </a:r>
              </a:p>
              <a:p>
                <a:pPr algn="l"/>
                <a:r>
                  <a:rPr lang="en-US" sz="2000" dirty="0" smtClean="0"/>
                  <a:t>35)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14</m:t>
                    </m:r>
                    <m:box>
                      <m:box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/>
                              </a:rPr>
                              <m:t>16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sz="2000" dirty="0" smtClean="0"/>
                  <a:t> yd</a:t>
                </a:r>
                <a:r>
                  <a:rPr lang="en-US" sz="2000" baseline="30000" dirty="0"/>
                  <a:t>2</a:t>
                </a:r>
                <a:r>
                  <a:rPr lang="en-US" sz="2000" dirty="0" smtClean="0"/>
                  <a:t>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3</m:t>
                    </m:r>
                    <m:box>
                      <m:boxPr>
                        <m:ctrlPr>
                          <a:rPr lang="en-US" sz="2000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yd</a:t>
                </a:r>
              </a:p>
              <a:p>
                <a:pPr algn="l"/>
                <a:r>
                  <a:rPr lang="en-US" sz="2000" dirty="0" smtClean="0"/>
                  <a:t>40) The minimum perimeter must be 24 inches.   </a:t>
                </a:r>
                <a:br>
                  <a:rPr lang="en-US" sz="2000" dirty="0" smtClean="0"/>
                </a:br>
                <a:r>
                  <a:rPr lang="en-US" sz="2000" dirty="0" smtClean="0"/>
                  <a:t>       (Explanations will vary.)</a:t>
                </a:r>
              </a:p>
              <a:p>
                <a:pPr algn="l"/>
                <a:r>
                  <a:rPr lang="en-US" sz="2000" dirty="0" smtClean="0"/>
                  <a:t>41) The greatest possible area for his corral is 4,225 ft</a:t>
                </a:r>
                <a:r>
                  <a:rPr lang="en-US" sz="2000" baseline="30000" dirty="0"/>
                  <a:t>2</a:t>
                </a:r>
                <a:r>
                  <a:rPr lang="en-US" sz="2000" dirty="0" smtClean="0"/>
                  <a:t>.</a:t>
                </a: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47800" y="2209800"/>
                <a:ext cx="6248400" cy="3050822"/>
              </a:xfrm>
              <a:blipFill rotWithShape="1">
                <a:blip r:embed="rId2"/>
                <a:stretch>
                  <a:fillRect l="-1073" t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958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Measuring Segments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7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Before we begin…</a:t>
                </a:r>
              </a:p>
              <a:p>
                <a:pPr lvl="1"/>
                <a:r>
                  <a:rPr lang="en-US" dirty="0"/>
                  <a:t>Postulates</a:t>
                </a:r>
              </a:p>
              <a:p>
                <a:pPr lvl="1"/>
                <a:r>
                  <a:rPr lang="en-US" dirty="0"/>
                  <a:t>Theorems</a:t>
                </a:r>
              </a:p>
              <a:p>
                <a:pPr lvl="1"/>
                <a:r>
                  <a:rPr lang="en-US" dirty="0"/>
                  <a:t>Definitions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 vs.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71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l="-984" t="-13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371600" y="4267200"/>
          <a:ext cx="4572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4" imgW="139680" imgH="126720" progId="Equation.DSMT4">
                  <p:embed/>
                </p:oleObj>
              </mc:Choice>
              <mc:Fallback>
                <p:oleObj name="Equation" r:id="rId4" imgW="13968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67200"/>
                        <a:ext cx="4572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627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Segments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Definition: Line Segment</a:t>
                </a:r>
              </a:p>
              <a:p>
                <a:pPr lvl="1"/>
                <a:r>
                  <a:rPr lang="en-US" dirty="0" smtClean="0"/>
                  <a:t>A line segment is a piece of a line that exists between two points on that line.</a:t>
                </a:r>
              </a:p>
              <a:p>
                <a:r>
                  <a:rPr lang="en-US" dirty="0" smtClean="0"/>
                  <a:t>Notation, notation, notation</a:t>
                </a:r>
              </a:p>
              <a:p>
                <a:pPr lvl="1"/>
                <a:r>
                  <a:rPr lang="en-US" dirty="0" smtClean="0"/>
                  <a:t>To name a line segment, we use two letters just like a line.  </a:t>
                </a:r>
              </a:p>
              <a:p>
                <a:pPr lvl="1"/>
                <a:r>
                  <a:rPr lang="en-US" dirty="0" smtClean="0"/>
                  <a:t>Here’s line segment </a:t>
                </a:r>
                <a:r>
                  <a:rPr lang="en-US" i="1" dirty="0" smtClean="0"/>
                  <a:t>AB</a:t>
                </a:r>
                <a:r>
                  <a:rPr lang="en-US" dirty="0" smtClean="0"/>
                  <a:t>:</a:t>
                </a:r>
              </a:p>
              <a:p>
                <a:pPr lvl="1"/>
                <a:r>
                  <a:rPr lang="en-US" dirty="0" smtClean="0"/>
                  <a:t>We use the notation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dirty="0" smtClean="0"/>
                  <a:t> or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dirty="0" smtClean="0"/>
                  <a:t> to mean “line segment </a:t>
                </a:r>
                <a:r>
                  <a:rPr lang="en-US" i="1" dirty="0" smtClean="0"/>
                  <a:t>AB</a:t>
                </a:r>
                <a:r>
                  <a:rPr lang="en-US" dirty="0" smtClean="0"/>
                  <a:t>” or “line segment </a:t>
                </a:r>
                <a:r>
                  <a:rPr lang="en-US" i="1" dirty="0" smtClean="0"/>
                  <a:t>BA</a:t>
                </a:r>
                <a:r>
                  <a:rPr lang="en-US" dirty="0" smtClean="0"/>
                  <a:t>”. </a:t>
                </a:r>
              </a:p>
              <a:p>
                <a:pPr lvl="1"/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84" t="-1354" r="-787" b="-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5257800" y="4724400"/>
            <a:ext cx="1676400" cy="0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58000" y="4419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05400" y="442093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54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Postulates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Ruler Postulate</a:t>
            </a:r>
          </a:p>
          <a:p>
            <a:pPr lvl="1">
              <a:lnSpc>
                <a:spcPct val="90000"/>
              </a:lnSpc>
            </a:pPr>
            <a:r>
              <a:rPr lang="en-US"/>
              <a:t>All points on a line can be matched “one to one” with the real numbers.  The real number that corresponds to a point is the </a:t>
            </a:r>
            <a:r>
              <a:rPr lang="en-US" i="1"/>
              <a:t>coordinate</a:t>
            </a:r>
            <a:r>
              <a:rPr lang="en-US"/>
              <a:t> of the point.</a:t>
            </a:r>
          </a:p>
          <a:p>
            <a:pPr lvl="1">
              <a:lnSpc>
                <a:spcPct val="90000"/>
              </a:lnSpc>
            </a:pPr>
            <a:r>
              <a:rPr lang="en-US"/>
              <a:t>The distance between two points, </a:t>
            </a:r>
            <a:r>
              <a:rPr lang="en-US" i="1"/>
              <a:t>A</a:t>
            </a:r>
            <a:r>
              <a:rPr lang="en-US"/>
              <a:t> and </a:t>
            </a:r>
            <a:r>
              <a:rPr lang="en-US" i="1"/>
              <a:t>B</a:t>
            </a:r>
            <a:r>
              <a:rPr lang="en-US"/>
              <a:t>, is written as </a:t>
            </a:r>
            <a:r>
              <a:rPr lang="en-US" i="1"/>
              <a:t>AB</a:t>
            </a:r>
            <a:r>
              <a:rPr lang="en-US"/>
              <a:t>, and is equal to the absolute value of the difference between the coordinates of </a:t>
            </a:r>
            <a:r>
              <a:rPr lang="en-US" i="1"/>
              <a:t>A</a:t>
            </a:r>
            <a:r>
              <a:rPr lang="en-US"/>
              <a:t> and </a:t>
            </a:r>
            <a:r>
              <a:rPr lang="en-US" i="1"/>
              <a:t>B</a:t>
            </a:r>
            <a:r>
              <a:rPr lang="en-US"/>
              <a:t>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i="1"/>
              <a:t>AB</a:t>
            </a:r>
            <a:r>
              <a:rPr lang="en-US"/>
              <a:t> is also called the </a:t>
            </a:r>
            <a:r>
              <a:rPr lang="en-US" i="1"/>
              <a:t>length</a:t>
            </a:r>
            <a:r>
              <a:rPr lang="en-US"/>
              <a:t> of </a:t>
            </a:r>
            <a:endParaRPr lang="en-US" i="1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015993"/>
              </p:ext>
            </p:extLst>
          </p:nvPr>
        </p:nvGraphicFramePr>
        <p:xfrm>
          <a:off x="5334000" y="4953000"/>
          <a:ext cx="493551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266400" imgH="228600" progId="Equation.DSMT4">
                  <p:embed/>
                </p:oleObj>
              </mc:Choice>
              <mc:Fallback>
                <p:oleObj name="Equation" r:id="rId3" imgW="266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953000"/>
                        <a:ext cx="493551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1614537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3767012" y="2484422"/>
            <a:ext cx="4572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124200" y="2524407"/>
            <a:ext cx="4572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2362200" y="2523653"/>
            <a:ext cx="5334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Postulates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2514600" y="5486400"/>
            <a:ext cx="1371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362200" y="57150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A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657600" y="57150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B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3886200" y="5486400"/>
            <a:ext cx="1371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029200" y="57150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C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2590800" y="5486400"/>
            <a:ext cx="1189038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3962400" y="5486400"/>
            <a:ext cx="1189038" cy="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2590800" y="5486400"/>
            <a:ext cx="2590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1798638" y="2130582"/>
            <a:ext cx="277336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76400"/>
            <a:ext cx="5638800" cy="22860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Segment Addition Postulate</a:t>
            </a:r>
          </a:p>
          <a:p>
            <a:pPr>
              <a:buFontTx/>
              <a:buNone/>
            </a:pPr>
            <a:r>
              <a:rPr lang="en-US" dirty="0"/>
              <a:t>If </a:t>
            </a:r>
            <a:r>
              <a:rPr lang="en-US" i="1" dirty="0"/>
              <a:t>B</a:t>
            </a:r>
            <a:r>
              <a:rPr lang="en-US" dirty="0"/>
              <a:t> is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C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then </a:t>
            </a:r>
            <a:r>
              <a:rPr lang="en-US" i="1" dirty="0"/>
              <a:t>AB</a:t>
            </a:r>
            <a:r>
              <a:rPr lang="en-US" dirty="0"/>
              <a:t> + </a:t>
            </a:r>
            <a:r>
              <a:rPr lang="en-US" i="1" dirty="0"/>
              <a:t>BC</a:t>
            </a:r>
            <a:r>
              <a:rPr lang="en-US" dirty="0"/>
              <a:t> = </a:t>
            </a:r>
            <a:r>
              <a:rPr lang="en-US" i="1" dirty="0"/>
              <a:t>AC</a:t>
            </a:r>
            <a:r>
              <a:rPr lang="en-US" dirty="0"/>
              <a:t>. </a:t>
            </a:r>
          </a:p>
          <a:p>
            <a:pPr>
              <a:buFontTx/>
              <a:buNone/>
            </a:pPr>
            <a:r>
              <a:rPr lang="en-US" dirty="0"/>
              <a:t>If </a:t>
            </a:r>
            <a:r>
              <a:rPr lang="en-US" i="1" dirty="0"/>
              <a:t>AB</a:t>
            </a:r>
            <a:r>
              <a:rPr lang="en-US" dirty="0"/>
              <a:t> + </a:t>
            </a:r>
            <a:r>
              <a:rPr lang="en-US" i="1" dirty="0"/>
              <a:t>BC</a:t>
            </a:r>
            <a:r>
              <a:rPr lang="en-US" dirty="0"/>
              <a:t> = </a:t>
            </a:r>
            <a:r>
              <a:rPr lang="en-US" i="1" dirty="0"/>
              <a:t>AC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then </a:t>
            </a:r>
            <a:r>
              <a:rPr lang="en-US" i="1" dirty="0"/>
              <a:t>B</a:t>
            </a:r>
            <a:r>
              <a:rPr lang="en-US" dirty="0"/>
              <a:t> is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C</a:t>
            </a:r>
            <a:r>
              <a:rPr lang="en-US" dirty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68559210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 animBg="1"/>
      <p:bldP spid="9231" grpId="1" animBg="1"/>
      <p:bldP spid="9230" grpId="0" animBg="1"/>
      <p:bldP spid="9230" grpId="1" animBg="1"/>
      <p:bldP spid="9229" grpId="0" animBg="1"/>
      <p:bldP spid="9229" grpId="1" animBg="1"/>
      <p:bldP spid="9220" grpId="0" animBg="1"/>
      <p:bldP spid="9221" grpId="0"/>
      <p:bldP spid="9222" grpId="0"/>
      <p:bldP spid="9223" grpId="0" animBg="1"/>
      <p:bldP spid="9224" grpId="0"/>
      <p:bldP spid="9225" grpId="0" animBg="1"/>
      <p:bldP spid="9225" grpId="1" animBg="1"/>
      <p:bldP spid="9226" grpId="0" animBg="1"/>
      <p:bldP spid="9226" grpId="1" animBg="1"/>
      <p:bldP spid="9227" grpId="0" animBg="1"/>
      <p:bldP spid="9227" grpId="1" animBg="1"/>
      <p:bldP spid="9228" grpId="0" animBg="1"/>
      <p:bldP spid="922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Formula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Distance Formula</a:t>
            </a:r>
          </a:p>
          <a:p>
            <a:pPr lvl="1"/>
            <a:r>
              <a:rPr lang="en-US" dirty="0"/>
              <a:t>If                             </a:t>
            </a:r>
            <a:r>
              <a:rPr lang="en-US" dirty="0" smtClean="0"/>
              <a:t>      are </a:t>
            </a:r>
            <a:r>
              <a:rPr lang="en-US" dirty="0"/>
              <a:t>points in a coordinate plane, then the distance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 is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990196"/>
              </p:ext>
            </p:extLst>
          </p:nvPr>
        </p:nvGraphicFramePr>
        <p:xfrm>
          <a:off x="2428875" y="2590800"/>
          <a:ext cx="23812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1549080" imgH="279360" progId="Equation.DSMT4">
                  <p:embed/>
                </p:oleObj>
              </mc:Choice>
              <mc:Fallback>
                <p:oleObj name="Equation" r:id="rId3" imgW="1549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2590800"/>
                        <a:ext cx="23812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065596"/>
              </p:ext>
            </p:extLst>
          </p:nvPr>
        </p:nvGraphicFramePr>
        <p:xfrm>
          <a:off x="2260600" y="3709988"/>
          <a:ext cx="40894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1917360" imgH="368280" progId="Equation.DSMT4">
                  <p:embed/>
                </p:oleObj>
              </mc:Choice>
              <mc:Fallback>
                <p:oleObj name="Equation" r:id="rId5" imgW="19173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709988"/>
                        <a:ext cx="408940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3957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work?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828800"/>
            <a:ext cx="6019800" cy="106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It </a:t>
            </a:r>
            <a:r>
              <a:rPr lang="en-US" sz="2800" dirty="0"/>
              <a:t>is based on the Pythagorean Theorem and the Ruler Postulate!</a:t>
            </a: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1905000" y="3124200"/>
            <a:ext cx="5486400" cy="2286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905000" y="49530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693814" y="5360749"/>
            <a:ext cx="344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/>
              <a:t>a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438369" y="4033906"/>
            <a:ext cx="457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b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038600" y="35814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c</a:t>
            </a:r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370423"/>
              </p:ext>
            </p:extLst>
          </p:nvPr>
        </p:nvGraphicFramePr>
        <p:xfrm>
          <a:off x="2590800" y="4419600"/>
          <a:ext cx="21336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761760" imgH="203040" progId="Equation.DSMT4">
                  <p:embed/>
                </p:oleObj>
              </mc:Choice>
              <mc:Fallback>
                <p:oleObj name="Equation" r:id="rId3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19600"/>
                        <a:ext cx="21336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676400" y="28956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A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7391400" y="52578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/>
              <a:t>B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638300" y="5360749"/>
            <a:ext cx="533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 smtClean="0"/>
              <a:t>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87822570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Why?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752600" y="1295400"/>
            <a:ext cx="3048000" cy="2286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752600" y="31242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33400" y="20574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/>
              <a:t>a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048000" y="3611563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b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048000" y="1752600"/>
            <a:ext cx="381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c</a:t>
            </a: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7530"/>
              </p:ext>
            </p:extLst>
          </p:nvPr>
        </p:nvGraphicFramePr>
        <p:xfrm>
          <a:off x="5715000" y="1127919"/>
          <a:ext cx="21336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2" name="Equation" r:id="rId3" imgW="761760" imgH="203040" progId="Equation.DSMT4">
                  <p:embed/>
                </p:oleObj>
              </mc:Choice>
              <mc:Fallback>
                <p:oleObj name="Equation" r:id="rId3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127919"/>
                        <a:ext cx="21336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1219200" y="533400"/>
            <a:ext cx="0" cy="502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838200" y="4724400"/>
            <a:ext cx="6705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1752600" y="36576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3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705490"/>
              </p:ext>
            </p:extLst>
          </p:nvPr>
        </p:nvGraphicFramePr>
        <p:xfrm>
          <a:off x="1600200" y="4744616"/>
          <a:ext cx="3571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3" name="Equation" r:id="rId5" imgW="164880" imgH="253800" progId="Equation.DSMT4">
                  <p:embed/>
                </p:oleObj>
              </mc:Choice>
              <mc:Fallback>
                <p:oleObj name="Equation" r:id="rId5" imgW="164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744616"/>
                        <a:ext cx="35718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4800600" y="3611563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711146"/>
              </p:ext>
            </p:extLst>
          </p:nvPr>
        </p:nvGraphicFramePr>
        <p:xfrm>
          <a:off x="4595812" y="4716624"/>
          <a:ext cx="3571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4" name="Equation" r:id="rId7" imgW="164880" imgH="253800" progId="Equation.DSMT4">
                  <p:embed/>
                </p:oleObj>
              </mc:Choice>
              <mc:Fallback>
                <p:oleObj name="Equation" r:id="rId7" imgW="164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812" y="4716624"/>
                        <a:ext cx="35718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758025"/>
              </p:ext>
            </p:extLst>
          </p:nvPr>
        </p:nvGraphicFramePr>
        <p:xfrm>
          <a:off x="2451100" y="4876800"/>
          <a:ext cx="15113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5" name="Equation" r:id="rId9" imgW="698400" imgH="253800" progId="Equation.DSMT4">
                  <p:embed/>
                </p:oleObj>
              </mc:Choice>
              <mc:Fallback>
                <p:oleObj name="Equation" r:id="rId9" imgW="6984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4876800"/>
                        <a:ext cx="15113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1295400" y="3581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1219200" y="1305208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30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965210"/>
              </p:ext>
            </p:extLst>
          </p:nvPr>
        </p:nvGraphicFramePr>
        <p:xfrm>
          <a:off x="889000" y="3352800"/>
          <a:ext cx="3302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" name="Equation" r:id="rId11" imgW="152280" imgH="253800" progId="Equation.DSMT4">
                  <p:embed/>
                </p:oleObj>
              </mc:Choice>
              <mc:Fallback>
                <p:oleObj name="Equation" r:id="rId11" imgW="152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352800"/>
                        <a:ext cx="3302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25635"/>
              </p:ext>
            </p:extLst>
          </p:nvPr>
        </p:nvGraphicFramePr>
        <p:xfrm>
          <a:off x="914824" y="1030570"/>
          <a:ext cx="3571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" name="Equation" r:id="rId13" imgW="164880" imgH="253800" progId="Equation.DSMT4">
                  <p:embed/>
                </p:oleObj>
              </mc:Choice>
              <mc:Fallback>
                <p:oleObj name="Equation" r:id="rId13" imgW="164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824" y="1030570"/>
                        <a:ext cx="35718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925291"/>
              </p:ext>
            </p:extLst>
          </p:nvPr>
        </p:nvGraphicFramePr>
        <p:xfrm>
          <a:off x="2374900" y="5410200"/>
          <a:ext cx="15113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" name="Equation" r:id="rId15" imgW="698400" imgH="253800" progId="Equation.DSMT4">
                  <p:embed/>
                </p:oleObj>
              </mc:Choice>
              <mc:Fallback>
                <p:oleObj name="Equation" r:id="rId15" imgW="6984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5410200"/>
                        <a:ext cx="15113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0" name="Line 22"/>
          <p:cNvSpPr>
            <a:spLocks noChangeShapeType="1"/>
          </p:cNvSpPr>
          <p:nvPr/>
        </p:nvSpPr>
        <p:spPr bwMode="auto">
          <a:xfrm flipV="1">
            <a:off x="3810000" y="2286000"/>
            <a:ext cx="1143000" cy="342900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31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578809"/>
              </p:ext>
            </p:extLst>
          </p:nvPr>
        </p:nvGraphicFramePr>
        <p:xfrm>
          <a:off x="4847431" y="1665770"/>
          <a:ext cx="2420937" cy="660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" name="Equation" r:id="rId17" imgW="1206360" imgH="330120" progId="Equation.DSMT4">
                  <p:embed/>
                </p:oleObj>
              </mc:Choice>
              <mc:Fallback>
                <p:oleObj name="Equation" r:id="rId17" imgW="12063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7431" y="1665770"/>
                        <a:ext cx="2420937" cy="6609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2" name="Line 24"/>
          <p:cNvSpPr>
            <a:spLocks noChangeShapeType="1"/>
          </p:cNvSpPr>
          <p:nvPr/>
        </p:nvSpPr>
        <p:spPr bwMode="auto">
          <a:xfrm flipV="1">
            <a:off x="3962400" y="2895600"/>
            <a:ext cx="2552700" cy="2209800"/>
          </a:xfrm>
          <a:prstGeom prst="line">
            <a:avLst/>
          </a:prstGeom>
          <a:noFill/>
          <a:ln w="38100">
            <a:solidFill>
              <a:schemeClr val="folHlink"/>
            </a:solidFill>
            <a:prstDash val="dash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31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551307"/>
              </p:ext>
            </p:extLst>
          </p:nvPr>
        </p:nvGraphicFramePr>
        <p:xfrm>
          <a:off x="4839077" y="2286000"/>
          <a:ext cx="3505200" cy="684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" name="Equation" r:id="rId19" imgW="1688760" imgH="330120" progId="Equation.DSMT4">
                  <p:embed/>
                </p:oleObj>
              </mc:Choice>
              <mc:Fallback>
                <p:oleObj name="Equation" r:id="rId19" imgW="16887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9077" y="2286000"/>
                        <a:ext cx="3505200" cy="6845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1676400" y="8382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A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6248400" y="32766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B</a:t>
            </a:r>
          </a:p>
        </p:txBody>
      </p:sp>
      <p:graphicFrame>
        <p:nvGraphicFramePr>
          <p:cNvPr id="1231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011438"/>
              </p:ext>
            </p:extLst>
          </p:nvPr>
        </p:nvGraphicFramePr>
        <p:xfrm>
          <a:off x="2490788" y="5962650"/>
          <a:ext cx="1125537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" name="Equation" r:id="rId21" imgW="520560" imgH="164880" progId="Equation.DSMT4">
                  <p:embed/>
                </p:oleObj>
              </mc:Choice>
              <mc:Fallback>
                <p:oleObj name="Equation" r:id="rId21" imgW="520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788" y="5962650"/>
                        <a:ext cx="1125537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7" name="Line 29"/>
          <p:cNvSpPr>
            <a:spLocks noChangeShapeType="1"/>
          </p:cNvSpPr>
          <p:nvPr/>
        </p:nvSpPr>
        <p:spPr bwMode="auto">
          <a:xfrm flipV="1">
            <a:off x="3653072" y="2895600"/>
            <a:ext cx="4347928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31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595731"/>
              </p:ext>
            </p:extLst>
          </p:nvPr>
        </p:nvGraphicFramePr>
        <p:xfrm>
          <a:off x="4437817" y="3619123"/>
          <a:ext cx="3944937" cy="706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" name="Equation" r:id="rId23" imgW="1841400" imgH="330120" progId="Equation.DSMT4">
                  <p:embed/>
                </p:oleObj>
              </mc:Choice>
              <mc:Fallback>
                <p:oleObj name="Equation" r:id="rId23" imgW="18414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817" y="3619123"/>
                        <a:ext cx="3944937" cy="70688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9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954204"/>
              </p:ext>
            </p:extLst>
          </p:nvPr>
        </p:nvGraphicFramePr>
        <p:xfrm>
          <a:off x="4407906" y="4760913"/>
          <a:ext cx="3596912" cy="688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" name="Equation" r:id="rId25" imgW="1917360" imgH="368280" progId="Equation.DSMT4">
                  <p:embed/>
                </p:oleObj>
              </mc:Choice>
              <mc:Fallback>
                <p:oleObj name="Equation" r:id="rId25" imgW="19173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7906" y="4760913"/>
                        <a:ext cx="3596912" cy="68897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899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12302" grpId="0" animBg="1"/>
      <p:bldP spid="12305" grpId="0" animBg="1"/>
      <p:bldP spid="12306" grpId="0" animBg="1"/>
      <p:bldP spid="12310" grpId="0" animBg="1"/>
      <p:bldP spid="12312" grpId="0" animBg="1"/>
      <p:bldP spid="123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p. 33-34 #22-30 even, 35-37 all, 38-44 even, 47 &amp; 48</a:t>
            </a:r>
          </a:p>
        </p:txBody>
      </p:sp>
    </p:spTree>
    <p:extLst>
      <p:ext uri="{BB962C8B-B14F-4D97-AF65-F5344CB8AC3E}">
        <p14:creationId xmlns:p14="http://schemas.microsoft.com/office/powerpoint/2010/main" val="301627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1341</TotalTime>
  <Words>256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Pushpin</vt:lpstr>
      <vt:lpstr>MathType 6.0 Equation</vt:lpstr>
      <vt:lpstr>Thursday, August 9, 2012</vt:lpstr>
      <vt:lpstr>Measuring Segments</vt:lpstr>
      <vt:lpstr>Measuring Segments</vt:lpstr>
      <vt:lpstr>Postulates</vt:lpstr>
      <vt:lpstr>Postulates</vt:lpstr>
      <vt:lpstr>Formula</vt:lpstr>
      <vt:lpstr>Why does it work?</vt:lpstr>
      <vt:lpstr>Why?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August 9, 2012</dc:title>
  <dc:creator>Dria</dc:creator>
  <cp:lastModifiedBy>Dria</cp:lastModifiedBy>
  <cp:revision>13</cp:revision>
  <dcterms:created xsi:type="dcterms:W3CDTF">2012-08-09T00:53:14Z</dcterms:created>
  <dcterms:modified xsi:type="dcterms:W3CDTF">2012-08-09T23:14:52Z</dcterms:modified>
</cp:coreProperties>
</file>